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olo isosce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olo rettango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olo isosce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  <p:cxnSp>
        <p:nvCxnSpPr>
          <p:cNvPr id="11" name="Connettore 1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rettango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77912A-0154-41BE-A1D3-0ED186BCB936}" type="datetimeFigureOut">
              <a:rPr lang="it-IT" smtClean="0"/>
              <a:pPr/>
              <a:t>03/12/2014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586AE18-BF65-4539-A6E5-F1B567C193A5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5400" b="1" dirty="0" smtClean="0">
                <a:solidFill>
                  <a:srgbClr val="FFC000"/>
                </a:solidFill>
              </a:rPr>
              <a:t/>
            </a:r>
            <a:br>
              <a:rPr lang="it-IT" sz="5400" b="1" dirty="0" smtClean="0">
                <a:solidFill>
                  <a:srgbClr val="FFC000"/>
                </a:solidFill>
              </a:rPr>
            </a:br>
            <a:r>
              <a:rPr lang="it-IT" sz="5400" b="1" dirty="0" smtClean="0">
                <a:solidFill>
                  <a:srgbClr val="FFC000"/>
                </a:solidFill>
              </a:rPr>
              <a:t/>
            </a:r>
            <a:br>
              <a:rPr lang="it-IT" sz="5400" b="1" dirty="0" smtClean="0">
                <a:solidFill>
                  <a:srgbClr val="FFC000"/>
                </a:solidFill>
              </a:rPr>
            </a:br>
            <a:endParaRPr lang="it-IT" sz="5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Segnaposto testo 8"/>
          <p:cNvSpPr>
            <a:spLocks noGrp="1"/>
          </p:cNvSpPr>
          <p:nvPr>
            <p:ph type="body" idx="2"/>
          </p:nvPr>
        </p:nvSpPr>
        <p:spPr>
          <a:xfrm>
            <a:off x="683568" y="367664"/>
            <a:ext cx="3240360" cy="5943600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r>
              <a:rPr lang="it-IT" sz="4400" b="1" dirty="0" smtClean="0">
                <a:solidFill>
                  <a:srgbClr val="00B0F0"/>
                </a:solidFill>
                <a:latin typeface="Comic Sans MS" pitchFamily="66" charset="0"/>
              </a:rPr>
              <a:t>To</a:t>
            </a:r>
            <a:r>
              <a:rPr lang="it-IT" sz="44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it-IT" sz="4400" b="1" dirty="0" smtClean="0">
                <a:solidFill>
                  <a:srgbClr val="00B0F0"/>
                </a:solidFill>
                <a:latin typeface="Comic Sans MS" pitchFamily="66" charset="0"/>
              </a:rPr>
              <a:t>avoid </a:t>
            </a:r>
            <a:r>
              <a:rPr lang="it-IT" sz="4400" b="1" dirty="0" smtClean="0">
                <a:solidFill>
                  <a:srgbClr val="00B0F0"/>
                </a:solidFill>
                <a:latin typeface="Comic Sans MS" pitchFamily="66" charset="0"/>
              </a:rPr>
              <a:t>accidents and injuries </a:t>
            </a:r>
          </a:p>
          <a:p>
            <a:endParaRPr lang="it-IT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it-IT" sz="6600" b="1" dirty="0" err="1" smtClean="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it-IT" sz="6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it-IT" sz="6600" b="1" dirty="0" err="1" smtClean="0">
                <a:solidFill>
                  <a:schemeClr val="bg1"/>
                </a:solidFill>
                <a:latin typeface="Comic Sans MS" pitchFamily="66" charset="0"/>
              </a:rPr>
              <a:t>can…</a:t>
            </a:r>
            <a:r>
              <a:rPr lang="it-IT" sz="4400" b="1" dirty="0" smtClean="0">
                <a:solidFill>
                  <a:schemeClr val="bg1"/>
                </a:solidFill>
                <a:latin typeface="Comic Sans MS" pitchFamily="66" charset="0"/>
              </a:rPr>
              <a:t/>
            </a:r>
            <a:br>
              <a:rPr lang="it-IT" sz="4400" b="1" dirty="0" smtClean="0">
                <a:solidFill>
                  <a:schemeClr val="bg1"/>
                </a:solidFill>
                <a:latin typeface="Comic Sans MS" pitchFamily="66" charset="0"/>
              </a:rPr>
            </a:br>
            <a:endParaRPr lang="it-IT" sz="4400" dirty="0"/>
          </a:p>
        </p:txBody>
      </p:sp>
      <p:pic>
        <p:nvPicPr>
          <p:cNvPr id="5" name="Segnaposto contenuto 4" descr="BIMB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93658" y="320675"/>
            <a:ext cx="3992033" cy="5988050"/>
          </a:xfrm>
        </p:spPr>
      </p:pic>
      <p:pic>
        <p:nvPicPr>
          <p:cNvPr id="6" name="Billede 4" descr="Clil4you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5373216"/>
            <a:ext cx="1510392" cy="576064"/>
          </a:xfrm>
          <a:prstGeom prst="rect">
            <a:avLst/>
          </a:prstGeom>
        </p:spPr>
      </p:pic>
      <p:pic>
        <p:nvPicPr>
          <p:cNvPr id="7" name="Billede 6" descr="EU_flag_LLP_EN-0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5373216"/>
            <a:ext cx="1440159" cy="559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4800" b="1" dirty="0" smtClean="0">
                <a:solidFill>
                  <a:schemeClr val="tx1"/>
                </a:solidFill>
                <a:latin typeface="Comic Sans MS" pitchFamily="66" charset="0"/>
              </a:rPr>
              <a:t>Wear a </a:t>
            </a:r>
            <a:r>
              <a:rPr lang="it-IT" sz="4800" b="1" dirty="0" err="1" smtClean="0">
                <a:solidFill>
                  <a:schemeClr val="tx1"/>
                </a:solidFill>
                <a:latin typeface="Comic Sans MS" pitchFamily="66" charset="0"/>
              </a:rPr>
              <a:t>helmet</a:t>
            </a:r>
            <a:r>
              <a:rPr lang="it-IT" sz="4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800" b="1" dirty="0" err="1" smtClean="0">
                <a:solidFill>
                  <a:schemeClr val="tx1"/>
                </a:solidFill>
                <a:latin typeface="Comic Sans MS" pitchFamily="66" charset="0"/>
              </a:rPr>
              <a:t>when</a:t>
            </a:r>
            <a:r>
              <a:rPr lang="it-IT" sz="4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800" b="1" dirty="0" err="1" smtClean="0">
                <a:solidFill>
                  <a:schemeClr val="tx1"/>
                </a:solidFill>
                <a:latin typeface="Comic Sans MS" pitchFamily="66" charset="0"/>
              </a:rPr>
              <a:t>you</a:t>
            </a:r>
            <a:r>
              <a:rPr lang="it-IT" sz="4800" b="1" dirty="0" smtClean="0">
                <a:solidFill>
                  <a:schemeClr val="tx1"/>
                </a:solidFill>
                <a:latin typeface="Comic Sans MS" pitchFamily="66" charset="0"/>
              </a:rPr>
              <a:t> ride a bike</a:t>
            </a:r>
            <a:endParaRPr lang="it-IT" sz="4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Segnaposto contenuto 3" descr="bici casc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628800"/>
            <a:ext cx="5929833" cy="5041609"/>
          </a:xfrm>
        </p:spPr>
      </p:pic>
      <p:sp>
        <p:nvSpPr>
          <p:cNvPr id="5" name="Fumetto 4 4"/>
          <p:cNvSpPr/>
          <p:nvPr/>
        </p:nvSpPr>
        <p:spPr>
          <a:xfrm>
            <a:off x="3923928" y="1628800"/>
            <a:ext cx="1800200" cy="1944216"/>
          </a:xfrm>
          <a:prstGeom prst="cloudCallout">
            <a:avLst>
              <a:gd name="adj1" fmla="val 73959"/>
              <a:gd name="adj2" fmla="val -48064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4283968" y="1988840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bg1"/>
                </a:solidFill>
              </a:rPr>
              <a:t>I  LIKE  MY  HELMET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062912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Watch and listen for 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traffic 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when you cross a road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1763688" y="2250280"/>
            <a:ext cx="5400600" cy="4203056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5" name="Immagine 4" descr="list of back to school safety tips | ListPlanIt.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547260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mile 5"/>
          <p:cNvSpPr/>
          <p:nvPr/>
        </p:nvSpPr>
        <p:spPr>
          <a:xfrm>
            <a:off x="1691680" y="2348880"/>
            <a:ext cx="1368152" cy="1368152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Smile 6"/>
          <p:cNvSpPr/>
          <p:nvPr/>
        </p:nvSpPr>
        <p:spPr>
          <a:xfrm>
            <a:off x="5148064" y="2348880"/>
            <a:ext cx="1656184" cy="1368152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mile 7"/>
          <p:cNvSpPr/>
          <p:nvPr/>
        </p:nvSpPr>
        <p:spPr>
          <a:xfrm>
            <a:off x="5652120" y="5373216"/>
            <a:ext cx="1440160" cy="1152128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Always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tie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your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shoes</a:t>
            </a:r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4" name="Segnaposto contenuto 3" descr="sho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882775"/>
            <a:ext cx="7620000" cy="4572000"/>
          </a:xfrm>
        </p:spPr>
      </p:pic>
      <p:sp>
        <p:nvSpPr>
          <p:cNvPr id="5" name="Freccia a destra 4"/>
          <p:cNvSpPr/>
          <p:nvPr/>
        </p:nvSpPr>
        <p:spPr>
          <a:xfrm>
            <a:off x="1403648" y="2420888"/>
            <a:ext cx="1440160" cy="93610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/>
          <p:cNvSpPr/>
          <p:nvPr/>
        </p:nvSpPr>
        <p:spPr>
          <a:xfrm rot="10800000">
            <a:off x="6012160" y="2420888"/>
            <a:ext cx="1512168" cy="93610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Ask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a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grown-up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before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using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any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tools</a:t>
            </a:r>
            <a:endParaRPr lang="it-IT" dirty="0"/>
          </a:p>
        </p:txBody>
      </p:sp>
      <p:pic>
        <p:nvPicPr>
          <p:cNvPr id="4" name="Segnaposto contenuto 3" descr="tool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7620000" cy="4572000"/>
          </a:xfrm>
        </p:spPr>
      </p:pic>
      <p:sp>
        <p:nvSpPr>
          <p:cNvPr id="5" name="Saetta 4"/>
          <p:cNvSpPr/>
          <p:nvPr/>
        </p:nvSpPr>
        <p:spPr>
          <a:xfrm>
            <a:off x="1619672" y="2204864"/>
            <a:ext cx="1440160" cy="1512168"/>
          </a:xfrm>
          <a:prstGeom prst="lightningBol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Saetta 5"/>
          <p:cNvSpPr/>
          <p:nvPr/>
        </p:nvSpPr>
        <p:spPr>
          <a:xfrm rot="4468076">
            <a:off x="6501405" y="1984986"/>
            <a:ext cx="1440160" cy="1512168"/>
          </a:xfrm>
          <a:prstGeom prst="lightningBol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Use both hands 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for climbing 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at the playground</a:t>
            </a:r>
            <a:endParaRPr lang="it-IT" dirty="0"/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203056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6" name="Immagine 5" descr="http://www.christianplaytimes.com/wp-content/uploads/2011/10/playgroun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79928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ccia in giù 6"/>
          <p:cNvSpPr/>
          <p:nvPr/>
        </p:nvSpPr>
        <p:spPr>
          <a:xfrm>
            <a:off x="5004048" y="2420888"/>
            <a:ext cx="1512168" cy="11521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2843808" y="2348880"/>
            <a:ext cx="1512168" cy="11521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Never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play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close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to</a:t>
            </a:r>
            <a:r>
              <a:rPr lang="it-IT" sz="4000" b="1" dirty="0" smtClean="0">
                <a:solidFill>
                  <a:schemeClr val="tx1"/>
                </a:solidFill>
                <a:latin typeface="Comic Sans MS" pitchFamily="66" charset="0"/>
              </a:rPr>
              <a:t> a </a:t>
            </a:r>
            <a:r>
              <a:rPr lang="it-IT" sz="4000" b="1" dirty="0" err="1" smtClean="0">
                <a:solidFill>
                  <a:schemeClr val="tx1"/>
                </a:solidFill>
                <a:latin typeface="Comic Sans MS" pitchFamily="66" charset="0"/>
              </a:rPr>
              <a:t>fire</a:t>
            </a:r>
            <a:endParaRPr lang="it-IT" dirty="0"/>
          </a:p>
        </p:txBody>
      </p:sp>
      <p:pic>
        <p:nvPicPr>
          <p:cNvPr id="4" name="Segnaposto contenuto 3" descr="fi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882775"/>
            <a:ext cx="7620000" cy="4572000"/>
          </a:xfrm>
        </p:spPr>
      </p:pic>
      <p:sp>
        <p:nvSpPr>
          <p:cNvPr id="5" name="Fumetto 2 4"/>
          <p:cNvSpPr/>
          <p:nvPr/>
        </p:nvSpPr>
        <p:spPr>
          <a:xfrm>
            <a:off x="6876256" y="3933056"/>
            <a:ext cx="1584176" cy="1224136"/>
          </a:xfrm>
          <a:prstGeom prst="wedgeRoundRectCallout">
            <a:avLst>
              <a:gd name="adj1" fmla="val -56604"/>
              <a:gd name="adj2" fmla="val 75125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6948264" y="414908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chemeClr val="bg1"/>
                </a:solidFill>
              </a:rPr>
              <a:t>BALL</a:t>
            </a:r>
            <a:endParaRPr lang="it-IT" sz="3600" b="1" dirty="0">
              <a:solidFill>
                <a:schemeClr val="bg1"/>
              </a:solidFill>
            </a:endParaRPr>
          </a:p>
        </p:txBody>
      </p:sp>
      <p:sp>
        <p:nvSpPr>
          <p:cNvPr id="7" name="Fumetto 2 6"/>
          <p:cNvSpPr/>
          <p:nvPr/>
        </p:nvSpPr>
        <p:spPr>
          <a:xfrm>
            <a:off x="1403648" y="2204864"/>
            <a:ext cx="1584176" cy="1224136"/>
          </a:xfrm>
          <a:prstGeom prst="wedgeRoundRectCallout">
            <a:avLst>
              <a:gd name="adj1" fmla="val 89730"/>
              <a:gd name="adj2" fmla="val 45667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1691680" y="256490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chemeClr val="bg1"/>
                </a:solidFill>
              </a:rPr>
              <a:t>FIRE</a:t>
            </a:r>
            <a:endParaRPr lang="it-IT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2912" cy="1470025"/>
          </a:xfrm>
        </p:spPr>
        <p:txBody>
          <a:bodyPr>
            <a:normAutofit/>
          </a:bodyPr>
          <a:lstStyle/>
          <a:p>
            <a:pPr algn="ctr"/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NOW  </a:t>
            </a:r>
            <a:b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remember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these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  <a:latin typeface="Comic Sans MS" pitchFamily="66" charset="0"/>
              </a:rPr>
              <a:t>words</a:t>
            </a:r>
            <a:r>
              <a:rPr lang="it-IT" sz="4400" b="1" dirty="0" smtClean="0">
                <a:solidFill>
                  <a:schemeClr val="tx1"/>
                </a:solidFill>
                <a:latin typeface="Comic Sans MS" pitchFamily="66" charset="0"/>
              </a:rPr>
              <a:t>:</a:t>
            </a:r>
            <a:endParaRPr lang="it-IT" dirty="0"/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1907704" y="1988840"/>
            <a:ext cx="5616624" cy="2808312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t</a:t>
            </a:r>
            <a:r>
              <a:rPr lang="it-IT" sz="5400" b="1" dirty="0" smtClean="0">
                <a:solidFill>
                  <a:srgbClr val="FFFF00"/>
                </a:solidFill>
              </a:rPr>
              <a:t>raffic     </a:t>
            </a:r>
            <a:r>
              <a:rPr lang="it-IT" sz="5400" b="1" dirty="0" smtClean="0">
                <a:solidFill>
                  <a:srgbClr val="FFFF00"/>
                </a:solidFill>
              </a:rPr>
              <a:t>t</a:t>
            </a:r>
            <a:r>
              <a:rPr lang="it-IT" sz="5400" b="1" dirty="0" smtClean="0">
                <a:solidFill>
                  <a:srgbClr val="FFFF00"/>
                </a:solidFill>
              </a:rPr>
              <a:t>ie</a:t>
            </a:r>
            <a:endParaRPr lang="it-IT" sz="5400" b="1" dirty="0" smtClean="0">
              <a:solidFill>
                <a:srgbClr val="FFFF00"/>
              </a:solidFill>
            </a:endParaRPr>
          </a:p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f</a:t>
            </a:r>
            <a:r>
              <a:rPr lang="it-IT" sz="5400" b="1" dirty="0" smtClean="0">
                <a:solidFill>
                  <a:srgbClr val="FFFF00"/>
                </a:solidFill>
              </a:rPr>
              <a:t>ire     </a:t>
            </a:r>
            <a:r>
              <a:rPr lang="it-IT" sz="5400" b="1" dirty="0" smtClean="0">
                <a:solidFill>
                  <a:srgbClr val="FFFF00"/>
                </a:solidFill>
              </a:rPr>
              <a:t>t</a:t>
            </a:r>
            <a:r>
              <a:rPr lang="it-IT" sz="5400" b="1" dirty="0" smtClean="0">
                <a:solidFill>
                  <a:srgbClr val="FFFF00"/>
                </a:solidFill>
              </a:rPr>
              <a:t>ools</a:t>
            </a:r>
            <a:endParaRPr lang="it-IT" sz="5400" b="1" dirty="0" smtClean="0">
              <a:solidFill>
                <a:srgbClr val="FFFF00"/>
              </a:solidFill>
            </a:endParaRPr>
          </a:p>
          <a:p>
            <a:pPr algn="ctr"/>
            <a:r>
              <a:rPr lang="it-IT" sz="5400" b="1" dirty="0" err="1" smtClean="0">
                <a:solidFill>
                  <a:srgbClr val="FFFF00"/>
                </a:solidFill>
              </a:rPr>
              <a:t>h</a:t>
            </a:r>
            <a:r>
              <a:rPr lang="it-IT" sz="5400" b="1" smtClean="0">
                <a:solidFill>
                  <a:srgbClr val="FFFF00"/>
                </a:solidFill>
              </a:rPr>
              <a:t>elmet</a:t>
            </a:r>
            <a:endParaRPr lang="it-IT" sz="5400" b="1" dirty="0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043608" y="5301208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bg1"/>
                </a:solidFill>
              </a:rPr>
              <a:t>And  </a:t>
            </a:r>
            <a:r>
              <a:rPr lang="it-IT" sz="3200" b="1" dirty="0" err="1" smtClean="0">
                <a:solidFill>
                  <a:schemeClr val="bg1"/>
                </a:solidFill>
              </a:rPr>
              <a:t>with</a:t>
            </a:r>
            <a:r>
              <a:rPr lang="it-IT" sz="3200" b="1" dirty="0" smtClean="0">
                <a:solidFill>
                  <a:schemeClr val="bg1"/>
                </a:solidFill>
              </a:rPr>
              <a:t> </a:t>
            </a:r>
            <a:r>
              <a:rPr lang="it-IT" sz="3200" b="1" dirty="0" err="1" smtClean="0">
                <a:solidFill>
                  <a:schemeClr val="bg1"/>
                </a:solidFill>
              </a:rPr>
              <a:t>your</a:t>
            </a:r>
            <a:r>
              <a:rPr lang="it-IT" sz="3200" b="1" dirty="0" smtClean="0">
                <a:solidFill>
                  <a:schemeClr val="bg1"/>
                </a:solidFill>
              </a:rPr>
              <a:t> </a:t>
            </a:r>
            <a:r>
              <a:rPr lang="it-IT" sz="3200" b="1" dirty="0" err="1" smtClean="0">
                <a:solidFill>
                  <a:schemeClr val="bg1"/>
                </a:solidFill>
              </a:rPr>
              <a:t>friends</a:t>
            </a:r>
            <a:r>
              <a:rPr lang="it-IT" sz="3200" b="1" dirty="0" smtClean="0">
                <a:solidFill>
                  <a:schemeClr val="bg1"/>
                </a:solidFill>
              </a:rPr>
              <a:t>  play a game “BATTLESHIP </a:t>
            </a:r>
            <a:r>
              <a:rPr lang="it-IT" sz="3200" b="1" dirty="0" err="1" smtClean="0">
                <a:solidFill>
                  <a:schemeClr val="bg1"/>
                </a:solidFill>
              </a:rPr>
              <a:t>…for</a:t>
            </a:r>
            <a:r>
              <a:rPr lang="it-IT" sz="3200" b="1" dirty="0" smtClean="0">
                <a:solidFill>
                  <a:schemeClr val="bg1"/>
                </a:solidFill>
              </a:rPr>
              <a:t> SAFETY”</a:t>
            </a:r>
            <a:endParaRPr lang="it-IT" sz="3200" b="1" dirty="0">
              <a:solidFill>
                <a:schemeClr val="bg1"/>
              </a:solidFill>
            </a:endParaRPr>
          </a:p>
        </p:txBody>
      </p:sp>
      <p:sp>
        <p:nvSpPr>
          <p:cNvPr id="10" name="Freccia a destra 9"/>
          <p:cNvSpPr/>
          <p:nvPr/>
        </p:nvSpPr>
        <p:spPr>
          <a:xfrm>
            <a:off x="1331640" y="5949280"/>
            <a:ext cx="792088" cy="36004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Mi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77</TotalTime>
  <Words>76</Words>
  <Application>Microsoft Office PowerPoint</Application>
  <PresentationFormat>On-screen Show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Verve</vt:lpstr>
      <vt:lpstr>  </vt:lpstr>
      <vt:lpstr>Wear a helmet when you ride a bike</vt:lpstr>
      <vt:lpstr>Watch and listen for traffic when you cross a road</vt:lpstr>
      <vt:lpstr>Always tie your shoes</vt:lpstr>
      <vt:lpstr>Ask a grown-up before using any tools</vt:lpstr>
      <vt:lpstr>Use both hands for climbing at the playground</vt:lpstr>
      <vt:lpstr>Never play close to a fire</vt:lpstr>
      <vt:lpstr>NOW   remember these words: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keep yourself clean and stop germs</dc:title>
  <dc:creator>patrizia eugenio</dc:creator>
  <cp:lastModifiedBy>ETI_2</cp:lastModifiedBy>
  <cp:revision>17</cp:revision>
  <dcterms:created xsi:type="dcterms:W3CDTF">2014-10-30T17:30:25Z</dcterms:created>
  <dcterms:modified xsi:type="dcterms:W3CDTF">2014-12-03T08:08:40Z</dcterms:modified>
</cp:coreProperties>
</file>